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0C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664371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«Чернянская средняя школа №1 с углубленным изучением отдельных предметов»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«Определение жесткости водопроводной и бутиллированной воды»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                                         </a:t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ученики 11 класса</a:t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Дивотченко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Кирилл  </a:t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Выборнов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Андрей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химии</a:t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Болтёнкова Н. Ф.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Чернянка 2010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Работа\Участок\Фот участок\шко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3071835" cy="2266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50720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Определение жесткости воды\Эксперемент хим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400052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работы: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оценка  качества питьевой водопроводной и бутиллированной воды и эффективность использования фильтров для очистки воды.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адачи: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1.Изучение  литературных источников о свойствах воды и экологических проблемах.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2.Практическое ознакомление с методикой определения жесткости воды.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3.Проведение анализа питьевой воды из различных источников нашей местности, а также бутиллированной воды, используемой в школе 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кулерах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для питья  и продаваемой для населения нашей местности.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экспериментальные, исследовательские, аналитические, поисковые.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питьевая вода из разных источников (водопроводная, колодезная,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бутиллированная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41569"/>
            <a:ext cx="8923725" cy="44642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ЖЕСТКОСТЬ ВОДЫ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071873" y="714356"/>
            <a:ext cx="5143496" cy="5786478"/>
            <a:chOff x="1843" y="1734"/>
            <a:chExt cx="7471" cy="7722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6639" y="4377"/>
              <a:ext cx="2291" cy="633"/>
            </a:xfrm>
            <a:prstGeom prst="rect">
              <a:avLst/>
            </a:prstGeom>
            <a:solidFill>
              <a:srgbClr val="FF0000">
                <a:alpha val="59000"/>
              </a:srgbClr>
            </a:solidFill>
            <a:ln w="508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 flipH="1">
              <a:off x="4445" y="4265"/>
              <a:ext cx="2183" cy="2027"/>
            </a:xfrm>
            <a:prstGeom prst="rect">
              <a:avLst/>
            </a:prstGeom>
            <a:solidFill>
              <a:srgbClr val="00FF00">
                <a:alpha val="44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>
              <a:off x="4310" y="4771"/>
              <a:ext cx="12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0" name="Line 6"/>
            <p:cNvSpPr>
              <a:spLocks noChangeShapeType="1"/>
            </p:cNvSpPr>
            <p:nvPr/>
          </p:nvSpPr>
          <p:spPr bwMode="auto">
            <a:xfrm>
              <a:off x="4435" y="4771"/>
              <a:ext cx="3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1" name="Line 7"/>
            <p:cNvSpPr>
              <a:spLocks noChangeShapeType="1"/>
            </p:cNvSpPr>
            <p:nvPr/>
          </p:nvSpPr>
          <p:spPr bwMode="auto">
            <a:xfrm>
              <a:off x="4438" y="5024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4312" y="5278"/>
              <a:ext cx="126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4312" y="5278"/>
              <a:ext cx="12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4438" y="5278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4438" y="5532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 flipH="1">
              <a:off x="4312" y="5785"/>
              <a:ext cx="12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4312" y="5785"/>
              <a:ext cx="12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>
              <a:off x="4438" y="5785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>
              <a:off x="4435" y="6038"/>
              <a:ext cx="1" cy="2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 flipH="1">
              <a:off x="4310" y="6289"/>
              <a:ext cx="12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4310" y="6289"/>
              <a:ext cx="128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438" y="6289"/>
              <a:ext cx="1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4438" y="6545"/>
              <a:ext cx="1" cy="2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 flipH="1">
              <a:off x="4310" y="6796"/>
              <a:ext cx="128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4438" y="6796"/>
              <a:ext cx="1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438" y="7051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4310" y="7304"/>
              <a:ext cx="12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4312" y="2240"/>
              <a:ext cx="12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4438" y="2240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4441" y="2493"/>
              <a:ext cx="1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4312" y="2748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>
              <a:off x="4312" y="2748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4441" y="2748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>
              <a:off x="4441" y="3001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4312" y="3254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4312" y="3254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7" name="Line 33"/>
            <p:cNvSpPr>
              <a:spLocks noChangeShapeType="1"/>
            </p:cNvSpPr>
            <p:nvPr/>
          </p:nvSpPr>
          <p:spPr bwMode="auto">
            <a:xfrm>
              <a:off x="4441" y="3254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8" name="Line 34"/>
            <p:cNvSpPr>
              <a:spLocks noChangeShapeType="1"/>
            </p:cNvSpPr>
            <p:nvPr/>
          </p:nvSpPr>
          <p:spPr bwMode="auto">
            <a:xfrm>
              <a:off x="4435" y="3506"/>
              <a:ext cx="3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9" name="Line 35"/>
            <p:cNvSpPr>
              <a:spLocks noChangeShapeType="1"/>
            </p:cNvSpPr>
            <p:nvPr/>
          </p:nvSpPr>
          <p:spPr bwMode="auto">
            <a:xfrm flipH="1">
              <a:off x="4312" y="3758"/>
              <a:ext cx="12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0" name="Line 36"/>
            <p:cNvSpPr>
              <a:spLocks noChangeShapeType="1"/>
            </p:cNvSpPr>
            <p:nvPr/>
          </p:nvSpPr>
          <p:spPr bwMode="auto">
            <a:xfrm>
              <a:off x="4312" y="3758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1" name="Line 37"/>
            <p:cNvSpPr>
              <a:spLocks noChangeShapeType="1"/>
            </p:cNvSpPr>
            <p:nvPr/>
          </p:nvSpPr>
          <p:spPr bwMode="auto">
            <a:xfrm>
              <a:off x="4441" y="3758"/>
              <a:ext cx="1" cy="2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2" name="Line 38"/>
            <p:cNvSpPr>
              <a:spLocks noChangeShapeType="1"/>
            </p:cNvSpPr>
            <p:nvPr/>
          </p:nvSpPr>
          <p:spPr bwMode="auto">
            <a:xfrm>
              <a:off x="4441" y="4014"/>
              <a:ext cx="1" cy="2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3" name="Line 39"/>
            <p:cNvSpPr>
              <a:spLocks noChangeShapeType="1"/>
            </p:cNvSpPr>
            <p:nvPr/>
          </p:nvSpPr>
          <p:spPr bwMode="auto">
            <a:xfrm flipH="1">
              <a:off x="4312" y="4265"/>
              <a:ext cx="129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4" name="Line 40"/>
            <p:cNvSpPr>
              <a:spLocks noChangeShapeType="1"/>
            </p:cNvSpPr>
            <p:nvPr/>
          </p:nvSpPr>
          <p:spPr bwMode="auto">
            <a:xfrm>
              <a:off x="4441" y="4265"/>
              <a:ext cx="1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5" name="Line 41"/>
            <p:cNvSpPr>
              <a:spLocks noChangeShapeType="1"/>
            </p:cNvSpPr>
            <p:nvPr/>
          </p:nvSpPr>
          <p:spPr bwMode="auto">
            <a:xfrm>
              <a:off x="4441" y="4521"/>
              <a:ext cx="1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6" name="Line 42"/>
            <p:cNvSpPr>
              <a:spLocks noChangeShapeType="1"/>
            </p:cNvSpPr>
            <p:nvPr/>
          </p:nvSpPr>
          <p:spPr bwMode="auto">
            <a:xfrm flipH="1">
              <a:off x="6621" y="4773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7" name="Line 43"/>
            <p:cNvSpPr>
              <a:spLocks noChangeShapeType="1"/>
            </p:cNvSpPr>
            <p:nvPr/>
          </p:nvSpPr>
          <p:spPr bwMode="auto">
            <a:xfrm>
              <a:off x="4438" y="7051"/>
              <a:ext cx="1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8" name="Line 44"/>
            <p:cNvSpPr>
              <a:spLocks noChangeShapeType="1"/>
            </p:cNvSpPr>
            <p:nvPr/>
          </p:nvSpPr>
          <p:spPr bwMode="auto">
            <a:xfrm flipH="1">
              <a:off x="4310" y="7303"/>
              <a:ext cx="128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9" name="Line 45"/>
            <p:cNvSpPr>
              <a:spLocks noChangeShapeType="1"/>
            </p:cNvSpPr>
            <p:nvPr/>
          </p:nvSpPr>
          <p:spPr bwMode="auto">
            <a:xfrm>
              <a:off x="4438" y="7303"/>
              <a:ext cx="1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0" name="Line 46"/>
            <p:cNvSpPr>
              <a:spLocks noChangeShapeType="1"/>
            </p:cNvSpPr>
            <p:nvPr/>
          </p:nvSpPr>
          <p:spPr bwMode="auto">
            <a:xfrm>
              <a:off x="4438" y="7555"/>
              <a:ext cx="1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1" name="Line 47"/>
            <p:cNvSpPr>
              <a:spLocks noChangeShapeType="1"/>
            </p:cNvSpPr>
            <p:nvPr/>
          </p:nvSpPr>
          <p:spPr bwMode="auto">
            <a:xfrm flipH="1">
              <a:off x="4304" y="7810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2" name="Line 48"/>
            <p:cNvSpPr>
              <a:spLocks noChangeShapeType="1"/>
            </p:cNvSpPr>
            <p:nvPr/>
          </p:nvSpPr>
          <p:spPr bwMode="auto">
            <a:xfrm rot="10800000">
              <a:off x="6627" y="4773"/>
              <a:ext cx="1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3" name="Line 49"/>
            <p:cNvSpPr>
              <a:spLocks noChangeShapeType="1"/>
            </p:cNvSpPr>
            <p:nvPr/>
          </p:nvSpPr>
          <p:spPr bwMode="auto">
            <a:xfrm rot="10800000">
              <a:off x="6624" y="5025"/>
              <a:ext cx="2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4" name="Line 50"/>
            <p:cNvSpPr>
              <a:spLocks noChangeShapeType="1"/>
            </p:cNvSpPr>
            <p:nvPr/>
          </p:nvSpPr>
          <p:spPr bwMode="auto">
            <a:xfrm rot="10800000" flipH="1">
              <a:off x="6626" y="5281"/>
              <a:ext cx="12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5" name="Line 51"/>
            <p:cNvSpPr>
              <a:spLocks noChangeShapeType="1"/>
            </p:cNvSpPr>
            <p:nvPr/>
          </p:nvSpPr>
          <p:spPr bwMode="auto">
            <a:xfrm rot="10800000">
              <a:off x="6626" y="5279"/>
              <a:ext cx="126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6" name="Line 52"/>
            <p:cNvSpPr>
              <a:spLocks noChangeShapeType="1"/>
            </p:cNvSpPr>
            <p:nvPr/>
          </p:nvSpPr>
          <p:spPr bwMode="auto">
            <a:xfrm rot="10800000">
              <a:off x="6624" y="5279"/>
              <a:ext cx="2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7" name="Line 53"/>
            <p:cNvSpPr>
              <a:spLocks noChangeShapeType="1"/>
            </p:cNvSpPr>
            <p:nvPr/>
          </p:nvSpPr>
          <p:spPr bwMode="auto">
            <a:xfrm rot="10800000">
              <a:off x="6624" y="5532"/>
              <a:ext cx="2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8" name="Line 54"/>
            <p:cNvSpPr>
              <a:spLocks noChangeShapeType="1"/>
            </p:cNvSpPr>
            <p:nvPr/>
          </p:nvSpPr>
          <p:spPr bwMode="auto">
            <a:xfrm rot="10800000">
              <a:off x="6624" y="5786"/>
              <a:ext cx="2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9" name="Line 55"/>
            <p:cNvSpPr>
              <a:spLocks noChangeShapeType="1"/>
            </p:cNvSpPr>
            <p:nvPr/>
          </p:nvSpPr>
          <p:spPr bwMode="auto">
            <a:xfrm rot="10800000">
              <a:off x="6626" y="6039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0" name="Line 56"/>
            <p:cNvSpPr>
              <a:spLocks noChangeShapeType="1"/>
            </p:cNvSpPr>
            <p:nvPr/>
          </p:nvSpPr>
          <p:spPr bwMode="auto">
            <a:xfrm rot="10800000" flipH="1">
              <a:off x="6623" y="6292"/>
              <a:ext cx="12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1" name="Line 57"/>
            <p:cNvSpPr>
              <a:spLocks noChangeShapeType="1"/>
            </p:cNvSpPr>
            <p:nvPr/>
          </p:nvSpPr>
          <p:spPr bwMode="auto">
            <a:xfrm rot="10800000">
              <a:off x="6623" y="6292"/>
              <a:ext cx="129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 rot="10800000">
              <a:off x="6624" y="6292"/>
              <a:ext cx="2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3" name="Line 59"/>
            <p:cNvSpPr>
              <a:spLocks noChangeShapeType="1"/>
            </p:cNvSpPr>
            <p:nvPr/>
          </p:nvSpPr>
          <p:spPr bwMode="auto">
            <a:xfrm rot="10800000">
              <a:off x="6626" y="6547"/>
              <a:ext cx="1" cy="2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4" name="Line 60"/>
            <p:cNvSpPr>
              <a:spLocks noChangeShapeType="1"/>
            </p:cNvSpPr>
            <p:nvPr/>
          </p:nvSpPr>
          <p:spPr bwMode="auto">
            <a:xfrm rot="10800000">
              <a:off x="6626" y="6798"/>
              <a:ext cx="1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5" name="Line 61"/>
            <p:cNvSpPr>
              <a:spLocks noChangeShapeType="1"/>
            </p:cNvSpPr>
            <p:nvPr/>
          </p:nvSpPr>
          <p:spPr bwMode="auto">
            <a:xfrm rot="10800000" flipH="1">
              <a:off x="6623" y="7306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6" name="Line 62"/>
            <p:cNvSpPr>
              <a:spLocks noChangeShapeType="1"/>
            </p:cNvSpPr>
            <p:nvPr/>
          </p:nvSpPr>
          <p:spPr bwMode="auto">
            <a:xfrm rot="10800000">
              <a:off x="6626" y="2241"/>
              <a:ext cx="126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7" name="Line 63"/>
            <p:cNvSpPr>
              <a:spLocks noChangeShapeType="1"/>
            </p:cNvSpPr>
            <p:nvPr/>
          </p:nvSpPr>
          <p:spPr bwMode="auto">
            <a:xfrm rot="10800000">
              <a:off x="6626" y="2241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8" name="Line 64"/>
            <p:cNvSpPr>
              <a:spLocks noChangeShapeType="1"/>
            </p:cNvSpPr>
            <p:nvPr/>
          </p:nvSpPr>
          <p:spPr bwMode="auto">
            <a:xfrm rot="10800000">
              <a:off x="6626" y="2494"/>
              <a:ext cx="2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9" name="Line 65"/>
            <p:cNvSpPr>
              <a:spLocks noChangeShapeType="1"/>
            </p:cNvSpPr>
            <p:nvPr/>
          </p:nvSpPr>
          <p:spPr bwMode="auto">
            <a:xfrm rot="10800000">
              <a:off x="6626" y="2749"/>
              <a:ext cx="2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0" name="Line 66"/>
            <p:cNvSpPr>
              <a:spLocks noChangeShapeType="1"/>
            </p:cNvSpPr>
            <p:nvPr/>
          </p:nvSpPr>
          <p:spPr bwMode="auto">
            <a:xfrm rot="10800000">
              <a:off x="6626" y="3002"/>
              <a:ext cx="2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1" name="Line 67"/>
            <p:cNvSpPr>
              <a:spLocks noChangeShapeType="1"/>
            </p:cNvSpPr>
            <p:nvPr/>
          </p:nvSpPr>
          <p:spPr bwMode="auto">
            <a:xfrm rot="10800000" flipH="1">
              <a:off x="6626" y="3255"/>
              <a:ext cx="128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2" name="Line 68"/>
            <p:cNvSpPr>
              <a:spLocks noChangeShapeType="1"/>
            </p:cNvSpPr>
            <p:nvPr/>
          </p:nvSpPr>
          <p:spPr bwMode="auto">
            <a:xfrm rot="10800000">
              <a:off x="6626" y="3255"/>
              <a:ext cx="128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3" name="Line 69"/>
            <p:cNvSpPr>
              <a:spLocks noChangeShapeType="1"/>
            </p:cNvSpPr>
            <p:nvPr/>
          </p:nvSpPr>
          <p:spPr bwMode="auto">
            <a:xfrm rot="10800000">
              <a:off x="6626" y="3255"/>
              <a:ext cx="2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4" name="Line 70"/>
            <p:cNvSpPr>
              <a:spLocks noChangeShapeType="1"/>
            </p:cNvSpPr>
            <p:nvPr/>
          </p:nvSpPr>
          <p:spPr bwMode="auto">
            <a:xfrm rot="10800000">
              <a:off x="6626" y="3509"/>
              <a:ext cx="1" cy="2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5" name="Line 71"/>
            <p:cNvSpPr>
              <a:spLocks noChangeShapeType="1"/>
            </p:cNvSpPr>
            <p:nvPr/>
          </p:nvSpPr>
          <p:spPr bwMode="auto">
            <a:xfrm rot="10800000">
              <a:off x="6626" y="3760"/>
              <a:ext cx="1" cy="2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6" name="Line 72"/>
            <p:cNvSpPr>
              <a:spLocks noChangeShapeType="1"/>
            </p:cNvSpPr>
            <p:nvPr/>
          </p:nvSpPr>
          <p:spPr bwMode="auto">
            <a:xfrm rot="10800000">
              <a:off x="6626" y="4015"/>
              <a:ext cx="2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7" name="Line 73"/>
            <p:cNvSpPr>
              <a:spLocks noChangeShapeType="1"/>
            </p:cNvSpPr>
            <p:nvPr/>
          </p:nvSpPr>
          <p:spPr bwMode="auto">
            <a:xfrm rot="10800000" flipH="1">
              <a:off x="6626" y="4267"/>
              <a:ext cx="128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8" name="Line 74"/>
            <p:cNvSpPr>
              <a:spLocks noChangeShapeType="1"/>
            </p:cNvSpPr>
            <p:nvPr/>
          </p:nvSpPr>
          <p:spPr bwMode="auto">
            <a:xfrm rot="10800000">
              <a:off x="6626" y="4267"/>
              <a:ext cx="2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9" name="Line 75"/>
            <p:cNvSpPr>
              <a:spLocks noChangeShapeType="1"/>
            </p:cNvSpPr>
            <p:nvPr/>
          </p:nvSpPr>
          <p:spPr bwMode="auto">
            <a:xfrm rot="10800000">
              <a:off x="6626" y="4521"/>
              <a:ext cx="2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0" name="Line 76"/>
            <p:cNvSpPr>
              <a:spLocks noChangeShapeType="1"/>
            </p:cNvSpPr>
            <p:nvPr/>
          </p:nvSpPr>
          <p:spPr bwMode="auto">
            <a:xfrm rot="10800000">
              <a:off x="6626" y="7052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1" name="Line 77"/>
            <p:cNvSpPr>
              <a:spLocks noChangeShapeType="1"/>
            </p:cNvSpPr>
            <p:nvPr/>
          </p:nvSpPr>
          <p:spPr bwMode="auto">
            <a:xfrm rot="10800000" flipH="1">
              <a:off x="6623" y="7305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2" name="Line 78"/>
            <p:cNvSpPr>
              <a:spLocks noChangeShapeType="1"/>
            </p:cNvSpPr>
            <p:nvPr/>
          </p:nvSpPr>
          <p:spPr bwMode="auto">
            <a:xfrm rot="10800000">
              <a:off x="6626" y="7305"/>
              <a:ext cx="1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3" name="Line 79"/>
            <p:cNvSpPr>
              <a:spLocks noChangeShapeType="1"/>
            </p:cNvSpPr>
            <p:nvPr/>
          </p:nvSpPr>
          <p:spPr bwMode="auto">
            <a:xfrm rot="10800000">
              <a:off x="6626" y="7557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4" name="Line 80"/>
            <p:cNvSpPr>
              <a:spLocks noChangeShapeType="1"/>
            </p:cNvSpPr>
            <p:nvPr/>
          </p:nvSpPr>
          <p:spPr bwMode="auto">
            <a:xfrm rot="10800000">
              <a:off x="6626" y="7805"/>
              <a:ext cx="1" cy="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5" name="Line 81"/>
            <p:cNvSpPr>
              <a:spLocks noChangeShapeType="1"/>
            </p:cNvSpPr>
            <p:nvPr/>
          </p:nvSpPr>
          <p:spPr bwMode="auto">
            <a:xfrm rot="10800000">
              <a:off x="6626" y="8058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6" name="Line 82"/>
            <p:cNvSpPr>
              <a:spLocks noChangeShapeType="1"/>
            </p:cNvSpPr>
            <p:nvPr/>
          </p:nvSpPr>
          <p:spPr bwMode="auto">
            <a:xfrm rot="10800000" flipH="1">
              <a:off x="6623" y="8312"/>
              <a:ext cx="12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7" name="Line 83"/>
            <p:cNvSpPr>
              <a:spLocks noChangeShapeType="1"/>
            </p:cNvSpPr>
            <p:nvPr/>
          </p:nvSpPr>
          <p:spPr bwMode="auto">
            <a:xfrm>
              <a:off x="4438" y="7810"/>
              <a:ext cx="1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4438" y="8062"/>
              <a:ext cx="1" cy="2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9" name="Line 85"/>
            <p:cNvSpPr>
              <a:spLocks noChangeShapeType="1"/>
            </p:cNvSpPr>
            <p:nvPr/>
          </p:nvSpPr>
          <p:spPr bwMode="auto">
            <a:xfrm flipH="1">
              <a:off x="4310" y="8317"/>
              <a:ext cx="12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0" name="Rectangle 86"/>
            <p:cNvSpPr>
              <a:spLocks noChangeArrowheads="1"/>
            </p:cNvSpPr>
            <p:nvPr/>
          </p:nvSpPr>
          <p:spPr bwMode="auto">
            <a:xfrm>
              <a:off x="4449" y="7558"/>
              <a:ext cx="2165" cy="759"/>
            </a:xfrm>
            <a:prstGeom prst="rect">
              <a:avLst/>
            </a:prstGeom>
            <a:solidFill>
              <a:srgbClr val="548DD4">
                <a:alpha val="66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1" name="Text Box 87"/>
            <p:cNvSpPr txBox="1">
              <a:spLocks noChangeArrowheads="1"/>
            </p:cNvSpPr>
            <p:nvPr/>
          </p:nvSpPr>
          <p:spPr bwMode="auto">
            <a:xfrm>
              <a:off x="4816" y="7811"/>
              <a:ext cx="1655" cy="50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Очень мягкая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2" name="Text Box 88"/>
            <p:cNvSpPr txBox="1">
              <a:spLocks noChangeArrowheads="1"/>
            </p:cNvSpPr>
            <p:nvPr/>
          </p:nvSpPr>
          <p:spPr bwMode="auto">
            <a:xfrm>
              <a:off x="4195" y="8040"/>
              <a:ext cx="381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3" name="Text Box 89"/>
            <p:cNvSpPr txBox="1">
              <a:spLocks noChangeArrowheads="1"/>
            </p:cNvSpPr>
            <p:nvPr/>
          </p:nvSpPr>
          <p:spPr bwMode="auto">
            <a:xfrm>
              <a:off x="4180" y="7522"/>
              <a:ext cx="382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4" name="Text Box 90"/>
            <p:cNvSpPr txBox="1">
              <a:spLocks noChangeArrowheads="1"/>
            </p:cNvSpPr>
            <p:nvPr/>
          </p:nvSpPr>
          <p:spPr bwMode="auto">
            <a:xfrm>
              <a:off x="4191" y="6998"/>
              <a:ext cx="382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5" name="Text Box 91"/>
            <p:cNvSpPr txBox="1">
              <a:spLocks noChangeArrowheads="1"/>
            </p:cNvSpPr>
            <p:nvPr/>
          </p:nvSpPr>
          <p:spPr bwMode="auto">
            <a:xfrm>
              <a:off x="4191" y="6521"/>
              <a:ext cx="382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6" name="Text Box 92"/>
            <p:cNvSpPr txBox="1">
              <a:spLocks noChangeArrowheads="1"/>
            </p:cNvSpPr>
            <p:nvPr/>
          </p:nvSpPr>
          <p:spPr bwMode="auto">
            <a:xfrm>
              <a:off x="6582" y="8032"/>
              <a:ext cx="382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7" name="Text Box 93"/>
            <p:cNvSpPr txBox="1">
              <a:spLocks noChangeArrowheads="1"/>
            </p:cNvSpPr>
            <p:nvPr/>
          </p:nvSpPr>
          <p:spPr bwMode="auto">
            <a:xfrm>
              <a:off x="6536" y="7001"/>
              <a:ext cx="383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8" name="Text Box 94"/>
            <p:cNvSpPr txBox="1">
              <a:spLocks noChangeArrowheads="1"/>
            </p:cNvSpPr>
            <p:nvPr/>
          </p:nvSpPr>
          <p:spPr bwMode="auto">
            <a:xfrm>
              <a:off x="6561" y="6028"/>
              <a:ext cx="417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19" name="AutoShape 95"/>
            <p:cNvCxnSpPr>
              <a:cxnSpLocks noChangeShapeType="1"/>
            </p:cNvCxnSpPr>
            <p:nvPr/>
          </p:nvCxnSpPr>
          <p:spPr bwMode="auto">
            <a:xfrm rot="21420000" flipH="1" flipV="1">
              <a:off x="4409" y="4714"/>
              <a:ext cx="2263" cy="122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1120" name="Rectangle 96"/>
            <p:cNvSpPr>
              <a:spLocks noChangeArrowheads="1"/>
            </p:cNvSpPr>
            <p:nvPr/>
          </p:nvSpPr>
          <p:spPr bwMode="auto">
            <a:xfrm>
              <a:off x="4435" y="6292"/>
              <a:ext cx="2183" cy="1266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1" name="Text Box 97"/>
            <p:cNvSpPr txBox="1">
              <a:spLocks noChangeArrowheads="1"/>
            </p:cNvSpPr>
            <p:nvPr/>
          </p:nvSpPr>
          <p:spPr bwMode="auto">
            <a:xfrm>
              <a:off x="4943" y="6798"/>
              <a:ext cx="1401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Мягкая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2" name="Text Box 98"/>
            <p:cNvSpPr txBox="1">
              <a:spLocks noChangeArrowheads="1"/>
            </p:cNvSpPr>
            <p:nvPr/>
          </p:nvSpPr>
          <p:spPr bwMode="auto">
            <a:xfrm>
              <a:off x="4180" y="6015"/>
              <a:ext cx="382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3" name="Text Box 99"/>
            <p:cNvSpPr txBox="1">
              <a:spLocks noChangeArrowheads="1"/>
            </p:cNvSpPr>
            <p:nvPr/>
          </p:nvSpPr>
          <p:spPr bwMode="auto">
            <a:xfrm>
              <a:off x="4191" y="5465"/>
              <a:ext cx="382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4" name="Text Box 100"/>
            <p:cNvSpPr txBox="1">
              <a:spLocks noChangeArrowheads="1"/>
            </p:cNvSpPr>
            <p:nvPr/>
          </p:nvSpPr>
          <p:spPr bwMode="auto">
            <a:xfrm>
              <a:off x="4191" y="4958"/>
              <a:ext cx="382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5" name="Text Box 101"/>
            <p:cNvSpPr txBox="1">
              <a:spLocks noChangeArrowheads="1"/>
            </p:cNvSpPr>
            <p:nvPr/>
          </p:nvSpPr>
          <p:spPr bwMode="auto">
            <a:xfrm>
              <a:off x="4173" y="4468"/>
              <a:ext cx="380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6" name="Text Box 102"/>
            <p:cNvSpPr txBox="1">
              <a:spLocks noChangeArrowheads="1"/>
            </p:cNvSpPr>
            <p:nvPr/>
          </p:nvSpPr>
          <p:spPr bwMode="auto">
            <a:xfrm>
              <a:off x="4180" y="3958"/>
              <a:ext cx="382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8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7" name="Text Box 103"/>
            <p:cNvSpPr txBox="1">
              <a:spLocks noChangeArrowheads="1"/>
            </p:cNvSpPr>
            <p:nvPr/>
          </p:nvSpPr>
          <p:spPr bwMode="auto">
            <a:xfrm>
              <a:off x="4192" y="3438"/>
              <a:ext cx="382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9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8" name="Text Box 104"/>
            <p:cNvSpPr txBox="1">
              <a:spLocks noChangeArrowheads="1"/>
            </p:cNvSpPr>
            <p:nvPr/>
          </p:nvSpPr>
          <p:spPr bwMode="auto">
            <a:xfrm>
              <a:off x="4064" y="2958"/>
              <a:ext cx="509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9" name="Text Box 105"/>
            <p:cNvSpPr txBox="1">
              <a:spLocks noChangeArrowheads="1"/>
            </p:cNvSpPr>
            <p:nvPr/>
          </p:nvSpPr>
          <p:spPr bwMode="auto">
            <a:xfrm>
              <a:off x="4076" y="2439"/>
              <a:ext cx="509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11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0" name="Text Box 106"/>
            <p:cNvSpPr txBox="1">
              <a:spLocks noChangeArrowheads="1"/>
            </p:cNvSpPr>
            <p:nvPr/>
          </p:nvSpPr>
          <p:spPr bwMode="auto">
            <a:xfrm>
              <a:off x="4057" y="1944"/>
              <a:ext cx="636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12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1" name="Text Box 107"/>
            <p:cNvSpPr txBox="1">
              <a:spLocks noChangeArrowheads="1"/>
            </p:cNvSpPr>
            <p:nvPr/>
          </p:nvSpPr>
          <p:spPr bwMode="auto">
            <a:xfrm>
              <a:off x="4756" y="5062"/>
              <a:ext cx="1581" cy="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Средней жёсткости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2" name="Text Box 108"/>
            <p:cNvSpPr txBox="1">
              <a:spLocks noChangeArrowheads="1"/>
            </p:cNvSpPr>
            <p:nvPr/>
          </p:nvSpPr>
          <p:spPr bwMode="auto">
            <a:xfrm>
              <a:off x="5011" y="4392"/>
              <a:ext cx="1146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ПДК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3" name="Line 109"/>
            <p:cNvSpPr>
              <a:spLocks noChangeShapeType="1"/>
            </p:cNvSpPr>
            <p:nvPr/>
          </p:nvSpPr>
          <p:spPr bwMode="auto">
            <a:xfrm flipV="1">
              <a:off x="4434" y="1987"/>
              <a:ext cx="1" cy="3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4" name="Line 110"/>
            <p:cNvSpPr>
              <a:spLocks noChangeShapeType="1"/>
            </p:cNvSpPr>
            <p:nvPr/>
          </p:nvSpPr>
          <p:spPr bwMode="auto">
            <a:xfrm flipV="1">
              <a:off x="6629" y="2023"/>
              <a:ext cx="1" cy="3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5" name="Text Box 111"/>
            <p:cNvSpPr txBox="1">
              <a:spLocks noChangeArrowheads="1"/>
            </p:cNvSpPr>
            <p:nvPr/>
          </p:nvSpPr>
          <p:spPr bwMode="auto">
            <a:xfrm>
              <a:off x="6550" y="3934"/>
              <a:ext cx="382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6" name="Text Box 112"/>
            <p:cNvSpPr txBox="1">
              <a:spLocks noChangeArrowheads="1"/>
            </p:cNvSpPr>
            <p:nvPr/>
          </p:nvSpPr>
          <p:spPr bwMode="auto">
            <a:xfrm>
              <a:off x="6562" y="2964"/>
              <a:ext cx="383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7" name="Text Box 113"/>
            <p:cNvSpPr txBox="1">
              <a:spLocks noChangeArrowheads="1"/>
            </p:cNvSpPr>
            <p:nvPr/>
          </p:nvSpPr>
          <p:spPr bwMode="auto">
            <a:xfrm>
              <a:off x="6550" y="1940"/>
              <a:ext cx="32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8" name="Rectangle 114"/>
            <p:cNvSpPr>
              <a:spLocks noChangeArrowheads="1"/>
            </p:cNvSpPr>
            <p:nvPr/>
          </p:nvSpPr>
          <p:spPr bwMode="auto">
            <a:xfrm>
              <a:off x="4445" y="2240"/>
              <a:ext cx="2187" cy="2025"/>
            </a:xfrm>
            <a:prstGeom prst="rect">
              <a:avLst/>
            </a:prstGeom>
            <a:solidFill>
              <a:srgbClr val="FF9900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9" name="Rectangle 115"/>
            <p:cNvSpPr>
              <a:spLocks noChangeArrowheads="1"/>
            </p:cNvSpPr>
            <p:nvPr/>
          </p:nvSpPr>
          <p:spPr bwMode="auto">
            <a:xfrm>
              <a:off x="4445" y="1734"/>
              <a:ext cx="2187" cy="506"/>
            </a:xfrm>
            <a:prstGeom prst="rect">
              <a:avLst/>
            </a:prstGeom>
            <a:solidFill>
              <a:srgbClr val="FFFF00">
                <a:alpha val="71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" name="Text Box 116"/>
            <p:cNvSpPr txBox="1">
              <a:spLocks noChangeArrowheads="1"/>
            </p:cNvSpPr>
            <p:nvPr/>
          </p:nvSpPr>
          <p:spPr bwMode="auto">
            <a:xfrm>
              <a:off x="4955" y="3127"/>
              <a:ext cx="1147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Жёсткая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1" name="Text Box 117"/>
            <p:cNvSpPr txBox="1">
              <a:spLocks noChangeArrowheads="1"/>
            </p:cNvSpPr>
            <p:nvPr/>
          </p:nvSpPr>
          <p:spPr bwMode="auto">
            <a:xfrm>
              <a:off x="4743" y="1829"/>
              <a:ext cx="1655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Очень жёсткая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" name="Text Box 118"/>
            <p:cNvSpPr txBox="1">
              <a:spLocks noChangeArrowheads="1"/>
            </p:cNvSpPr>
            <p:nvPr/>
          </p:nvSpPr>
          <p:spPr bwMode="auto">
            <a:xfrm>
              <a:off x="6993" y="7937"/>
              <a:ext cx="1401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мМ / л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" name="Text Box 119"/>
            <p:cNvSpPr txBox="1">
              <a:spLocks noChangeArrowheads="1"/>
            </p:cNvSpPr>
            <p:nvPr/>
          </p:nvSpPr>
          <p:spPr bwMode="auto">
            <a:xfrm>
              <a:off x="2606" y="7926"/>
              <a:ext cx="1783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мгэкв / л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4" name="Text Box 120"/>
            <p:cNvSpPr txBox="1">
              <a:spLocks noChangeArrowheads="1"/>
            </p:cNvSpPr>
            <p:nvPr/>
          </p:nvSpPr>
          <p:spPr bwMode="auto">
            <a:xfrm>
              <a:off x="6602" y="4378"/>
              <a:ext cx="1042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3,5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5" name="Line 121"/>
            <p:cNvSpPr>
              <a:spLocks noChangeShapeType="1"/>
            </p:cNvSpPr>
            <p:nvPr/>
          </p:nvSpPr>
          <p:spPr bwMode="auto">
            <a:xfrm rot="10800000" flipH="1">
              <a:off x="6623" y="5015"/>
              <a:ext cx="129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6" name="Text Box 122"/>
            <p:cNvSpPr txBox="1">
              <a:spLocks noChangeArrowheads="1"/>
            </p:cNvSpPr>
            <p:nvPr/>
          </p:nvSpPr>
          <p:spPr bwMode="auto">
            <a:xfrm>
              <a:off x="6594" y="4728"/>
              <a:ext cx="756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3,25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7" name="Line 123"/>
            <p:cNvSpPr>
              <a:spLocks noChangeShapeType="1"/>
            </p:cNvSpPr>
            <p:nvPr/>
          </p:nvSpPr>
          <p:spPr bwMode="auto">
            <a:xfrm>
              <a:off x="6736" y="5015"/>
              <a:ext cx="200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8" name="Line 124"/>
            <p:cNvSpPr>
              <a:spLocks noChangeShapeType="1"/>
            </p:cNvSpPr>
            <p:nvPr/>
          </p:nvSpPr>
          <p:spPr bwMode="auto">
            <a:xfrm>
              <a:off x="6618" y="5681"/>
              <a:ext cx="200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9" name="Text Box 125"/>
            <p:cNvSpPr txBox="1">
              <a:spLocks noChangeArrowheads="1"/>
            </p:cNvSpPr>
            <p:nvPr/>
          </p:nvSpPr>
          <p:spPr bwMode="auto">
            <a:xfrm>
              <a:off x="6925" y="5071"/>
              <a:ext cx="2389" cy="1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Общая жёсткость родниковой воды</a:t>
              </a:r>
              <a:endParaRPr kumimoji="0" lang="ru-RU" sz="32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0" name="Text Box 126"/>
            <p:cNvSpPr txBox="1">
              <a:spLocks noChangeArrowheads="1"/>
            </p:cNvSpPr>
            <p:nvPr/>
          </p:nvSpPr>
          <p:spPr bwMode="auto">
            <a:xfrm>
              <a:off x="6530" y="5388"/>
              <a:ext cx="613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2,6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1" name="Text Box 127"/>
            <p:cNvSpPr txBox="1">
              <a:spLocks noChangeArrowheads="1"/>
            </p:cNvSpPr>
            <p:nvPr/>
          </p:nvSpPr>
          <p:spPr bwMode="auto">
            <a:xfrm>
              <a:off x="6539" y="4995"/>
              <a:ext cx="381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2" name="Text Box 128"/>
            <p:cNvSpPr txBox="1">
              <a:spLocks noChangeArrowheads="1"/>
            </p:cNvSpPr>
            <p:nvPr/>
          </p:nvSpPr>
          <p:spPr bwMode="auto">
            <a:xfrm>
              <a:off x="3045" y="8697"/>
              <a:ext cx="5349" cy="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Рис. 1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Соотношение разных систем измерения  общей жёсткости воды.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3" name="Text Box 129"/>
            <p:cNvSpPr txBox="1">
              <a:spLocks noChangeArrowheads="1"/>
            </p:cNvSpPr>
            <p:nvPr/>
          </p:nvSpPr>
          <p:spPr bwMode="auto">
            <a:xfrm>
              <a:off x="1843" y="5357"/>
              <a:ext cx="2398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Оптимальный физиологический уровень</a:t>
              </a:r>
              <a:endParaRPr kumimoji="0" lang="ru-RU" sz="14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4" name="Line 130"/>
            <p:cNvSpPr>
              <a:spLocks noChangeShapeType="1"/>
            </p:cNvSpPr>
            <p:nvPr/>
          </p:nvSpPr>
          <p:spPr bwMode="auto">
            <a:xfrm flipH="1">
              <a:off x="2269" y="6416"/>
              <a:ext cx="21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5" name="Text Box 131"/>
            <p:cNvSpPr txBox="1">
              <a:spLocks noChangeArrowheads="1"/>
            </p:cNvSpPr>
            <p:nvPr/>
          </p:nvSpPr>
          <p:spPr bwMode="auto">
            <a:xfrm>
              <a:off x="7066" y="3927"/>
              <a:ext cx="2248" cy="114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88697" tIns="44348" rIns="88697" bIns="443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жёсткость Общая водопроводной воды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ОПРЕДЕЛЕНИЕ ОБЩЕЙ ЖЕСКОСТИ ВОДОПРОВОДНОЙ И КОЛОДЕЗНОЙ ВОДЫ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Реактивы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0,01Н раствор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трилона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«Б», аммиачно-буферный раствор, 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0,5% раствор индикатора хром темно-синего.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(Т.Б.)* С (Т.Б.)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∙ 1000 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428868"/>
          <a:ext cx="8715436" cy="4049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52"/>
                <a:gridCol w="1285884"/>
              </a:tblGrid>
              <a:tr h="26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Пробы воды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Жесткость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88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1.Источник №1 (водопроводная вода в школе, ул. Революции 22)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2.Источник №2 (колодезная, ул. Кожедуба1; микрорайон 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Морквино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3. Источник №3 (колодезная, ул. Жученко 21; микрорайон 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Запесок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4. Источник №4 (водопроводная вода ул. Школьная; микрорайон 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Сахзавод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8,7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49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5. Источник №5 (водопроводная вода, ул. Советская; микрорайон Ливенка)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8,4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07170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 общей  жесткости бутиллированной воды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Реактивы: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0,1Н раствор НС1, индикатор метиловый оранжевый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>Ж= </a:t>
            </a:r>
            <a:r>
              <a:rPr lang="en-US" sz="2400" dirty="0" smtClean="0"/>
              <a:t>V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(НС1)* С (НС1) / </a:t>
            </a:r>
            <a:r>
              <a:rPr lang="en-US" sz="2400" dirty="0" smtClean="0"/>
              <a:t>V</a:t>
            </a:r>
            <a:r>
              <a:rPr lang="ru-RU" sz="2400" dirty="0" smtClean="0"/>
              <a:t> (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2</a:t>
            </a:r>
            <a:r>
              <a:rPr lang="en-US" sz="2400" dirty="0" smtClean="0"/>
              <a:t>O</a:t>
            </a:r>
            <a:r>
              <a:rPr lang="ru-RU" sz="2400" dirty="0" smtClean="0"/>
              <a:t>) ∙ 1000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2143115"/>
          <a:ext cx="8001056" cy="3836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7071"/>
                <a:gridCol w="2093985"/>
              </a:tblGrid>
              <a:tr h="4944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Пробы воды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Жесткость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944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1.»Аква Футури» (Валуйский комбинат)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1,53</a:t>
                      </a:r>
                    </a:p>
                  </a:txBody>
                  <a:tcPr marL="68580" marR="68580" marT="0" marB="0"/>
                </a:tc>
              </a:tr>
              <a:tr h="4944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2.»Ясный колодец» (</a:t>
                      </a:r>
                      <a:r>
                        <a:rPr lang="ru-RU" sz="2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Корочанский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комбинат)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4944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3.»Майская хрустальная» (ООО «Белые горы»)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/>
                </a:tc>
              </a:tr>
              <a:tr h="11654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4.»Родник Белогорья» (ООО «Белогорье»)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 жесткости воды после пропускания ее  через бытовой фильтр «Барьер»              </a:t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Исследование воды проводилось, когда был только поставлен блок- фильтр, за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тем через 0,5 месяца и 1 месяц его использования.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3071811"/>
          <a:ext cx="8215370" cy="2115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0323"/>
                <a:gridCol w="1855047"/>
              </a:tblGrid>
              <a:tr h="6429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 использования фильтра «Барьер»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Жесткость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1.Новый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1,53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2.0,5 месяца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3.1 месяц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all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2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 проведенного  исследования качества питьевой воды пос.Чернянка можно сделать следующие выводы: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1.Питьевая вода нашей местности является водой средней жесткости и жесткой.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2.Концентрация солей кальция и магния в водопроводной воде выше, чем в колодезной, жесткость такой воды надо снижать. 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3.Рекомендуется производить дополнительную обработку питьевой воды   непосредственно на месте  потребления:  а) отстаивание водопроводной воды;  б) кипячение воды; основное предназначение процесса кипячения –   обеззараживание воды и снижение карбонатной жесткости, в) вымораживание воды; считается, что такая вода самая чистая, лучше   проникает через биологические мембраны, быстрее выводится из  организма экскреторными органами, г) фильтрование; фильтры уменьшают ее жесткость  и содержание примесей.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4.Подземные воды являются основным источником питьевой воды в нашей области,  они наиболее надежны в  санитарном отношении и вода в них более мягкая.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5.Рекомендуется использовать для питья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бутиллированную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воду марок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Аква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Футури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», «Родник Белогорья».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275</Words>
  <PresentationFormat>Экран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общеобразовательное учреждение «Чернянская средняя школа №1 с углубленным изучением отдельных предметов»   Исследовательская работа  «Определение жесткости водопроводной и бутиллированной воды»                                                                                           Выполнил: ученики 11 класса                                                                          Дивотченко Кирилл                                                                         Выборнов Андрей                                             Руководитель: учитель химии                                                                               Болтёнкова Н. Ф.        Чернянка 2010   </vt:lpstr>
      <vt:lpstr>Слайд 2</vt:lpstr>
      <vt:lpstr>  Цель работы:  оценка  качества питьевой водопроводной и бутиллированной воды и эффективность использования фильтров для очистки воды.  Задачи: 1.Изучение  литературных источников о свойствах воды и экологических проблемах. 2.Практическое ознакомление с методикой определения жесткости воды. 3.Проведение анализа питьевой воды из различных источников нашей местности, а также бутиллированной воды, используемой в школе в кулерах для питья  и продаваемой для населения нашей местности. Методы исследования: экспериментальные, исследовательские, аналитические, поисковые. Предмет исследования: питьевая вода из разных источников (водопроводная, колодезная, бутиллированная). </vt:lpstr>
      <vt:lpstr>ЖЕСТКОСТЬ ВОДЫ</vt:lpstr>
      <vt:lpstr>ОПРЕДЕЛЕНИЕ ОБЩЕЙ ЖЕСКОСТИ ВОДОПРОВОДНОЙ И КОЛОДЕЗНОЙ ВОДЫ</vt:lpstr>
      <vt:lpstr>Определение общей  жесткости бутиллированной воды  Реактивы: 0,1Н раствор НС1, индикатор метиловый оранжевый Ж= V1(НС1)* С (НС1) / V (H2O) ∙ 1000   </vt:lpstr>
      <vt:lpstr> Определение жесткости воды после пропускания ее  через бытовой фильтр «Барьер»                Исследование воды проводилось, когда был только поставлен блок- фильтр, за тем через 0,5 месяца и 1 месяц его использования. </vt:lpstr>
      <vt:lpstr>                                                     Выводы  из проведенного  исследования качества питьевой воды пос.Чернянка можно сделать следующие выводы: 1.Питьевая вода нашей местности является водой средней жесткости и жесткой.  2.Концентрация солей кальция и магния в водопроводной воде выше, чем в колодезной, жесткость такой воды надо снижать.   3.Рекомендуется производить дополнительную обработку питьевой воды   непосредственно на месте  потребления:  а) отстаивание водопроводной воды;  б) кипячение воды; основное предназначение процесса кипячения –   обеззараживание воды и снижение карбонатной жесткости, в) вымораживание воды; считается, что такая вода самая чистая, лучше   проникает через биологические мембраны, быстрее выводится из  организма экскреторными органами, г) фильтрование; фильтры уменьшают ее жесткость  и содержание примесей. 4.Подземные воды являются основным источником питьевой воды в нашей области,  они наиболее надежны в  санитарном отношении и вода в них более мягкая.  5.Рекомендуется использовать для питья бутиллированную воду марок «Аква Футури», «Родник Белогорья».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«Чернянская средняя школа №1 с углубленным изучением отдельных предметов»   Исследовательская работа  «Определение жесткости водопроводной и бутиллированной воды»                                                                                           Выполнил: ученики 11 класса                                                                          Дивотченко Кирилл                                                                          Выборнов Андрей                                             Руководитель: учитель химии                                                                               Болтёнкова Н. Ф.        Чернянка 2010   </dc:title>
  <cp:lastModifiedBy>Admin</cp:lastModifiedBy>
  <cp:revision>22</cp:revision>
  <dcterms:modified xsi:type="dcterms:W3CDTF">2010-11-08T15:24:57Z</dcterms:modified>
</cp:coreProperties>
</file>